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3" r:id="rId2"/>
    <p:sldId id="276" r:id="rId3"/>
    <p:sldId id="279" r:id="rId4"/>
    <p:sldId id="294" r:id="rId5"/>
    <p:sldId id="275" r:id="rId6"/>
    <p:sldId id="283" r:id="rId7"/>
    <p:sldId id="285" r:id="rId8"/>
    <p:sldId id="297" r:id="rId9"/>
    <p:sldId id="284" r:id="rId10"/>
    <p:sldId id="282" r:id="rId11"/>
    <p:sldId id="274" r:id="rId12"/>
    <p:sldId id="298" r:id="rId13"/>
    <p:sldId id="295" r:id="rId14"/>
    <p:sldId id="296" r:id="rId15"/>
    <p:sldId id="293" r:id="rId16"/>
    <p:sldId id="287" r:id="rId17"/>
    <p:sldId id="288" r:id="rId18"/>
    <p:sldId id="290" r:id="rId19"/>
    <p:sldId id="292" r:id="rId20"/>
    <p:sldId id="291" r:id="rId21"/>
    <p:sldId id="289" r:id="rId22"/>
    <p:sldId id="25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E0000"/>
    <a:srgbClr val="D7621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8" autoAdjust="0"/>
  </p:normalViewPr>
  <p:slideViewPr>
    <p:cSldViewPr snapToGrid="0">
      <p:cViewPr varScale="1">
        <p:scale>
          <a:sx n="61" d="100"/>
          <a:sy n="61" d="100"/>
        </p:scale>
        <p:origin x="-78" y="-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86938-48B2-48D9-A9AE-53F7696703F8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A038D-DFE4-4E36-9F2C-FF2EA7A843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1821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F96D-C7DE-45E9-A680-CD2DED6DBCEA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69B91-3625-4C28-8EE6-5DC01F3345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112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F96D-C7DE-45E9-A680-CD2DED6DBCEA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69B91-3625-4C28-8EE6-5DC01F3345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6725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F96D-C7DE-45E9-A680-CD2DED6DBCEA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69B91-3625-4C28-8EE6-5DC01F3345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5977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F96D-C7DE-45E9-A680-CD2DED6DBCEA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69B91-3625-4C28-8EE6-5DC01F3345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9442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F96D-C7DE-45E9-A680-CD2DED6DBCEA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69B91-3625-4C28-8EE6-5DC01F3345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2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F96D-C7DE-45E9-A680-CD2DED6DBCEA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69B91-3625-4C28-8EE6-5DC01F3345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3412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F96D-C7DE-45E9-A680-CD2DED6DBCEA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69B91-3625-4C28-8EE6-5DC01F3345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527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F96D-C7DE-45E9-A680-CD2DED6DBCEA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69B91-3625-4C28-8EE6-5DC01F3345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903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F96D-C7DE-45E9-A680-CD2DED6DBCEA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69B91-3625-4C28-8EE6-5DC01F3345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0117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F96D-C7DE-45E9-A680-CD2DED6DBCEA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69B91-3625-4C28-8EE6-5DC01F3345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8542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F96D-C7DE-45E9-A680-CD2DED6DBCEA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69B91-3625-4C28-8EE6-5DC01F3345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544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2F96D-C7DE-45E9-A680-CD2DED6DBCEA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69B91-3625-4C28-8EE6-5DC01F3345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428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990" y="-284693"/>
            <a:ext cx="12202990" cy="7157933"/>
          </a:xfrm>
        </p:spPr>
      </p:pic>
      <p:sp>
        <p:nvSpPr>
          <p:cNvPr id="9" name="TextBox 8"/>
          <p:cNvSpPr txBox="1"/>
          <p:nvPr/>
        </p:nvSpPr>
        <p:spPr>
          <a:xfrm rot="20696381" flipH="1">
            <a:off x="343670" y="1552062"/>
            <a:ext cx="64729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Мой край –</a:t>
            </a:r>
          </a:p>
          <a:p>
            <a:pPr algn="ctr"/>
            <a:r>
              <a:rPr lang="ru-RU" sz="7200" b="1" i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родная Белгородчина</a:t>
            </a:r>
            <a:endParaRPr lang="ru-RU" sz="7200" b="1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85257" y="146692"/>
            <a:ext cx="91149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МУК «ЦБ Белгородского района»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Филиал №24 «Петропавловская поселенческая библиотека»</a:t>
            </a:r>
            <a:endParaRPr lang="ru-RU" sz="2000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740315">
            <a:off x="7573941" y="1665442"/>
            <a:ext cx="3875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Виртуальная  выставка</a:t>
            </a:r>
            <a:endParaRPr lang="ru-RU" sz="2400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2805906" y="5884486"/>
            <a:ext cx="85259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65 – летию образования Белгородской области </a:t>
            </a:r>
          </a:p>
          <a:p>
            <a:pPr algn="ctr"/>
            <a:r>
              <a:rPr lang="ru-RU" sz="2200" b="1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посвящается </a:t>
            </a:r>
            <a:endParaRPr lang="ru-RU" sz="2200" b="1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Красивая музыка БЕЗ СЛОВ для ДУШИ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30188" y="-894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5459369"/>
      </p:ext>
    </p:extLst>
  </p:cSld>
  <p:clrMapOvr>
    <a:masterClrMapping/>
  </p:clrMapOvr>
  <p:transition spd="slow" advClick="0" advTm="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5623106" y="1513972"/>
            <a:ext cx="52061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Cambria" panose="02040503050406030204" pitchFamily="18" charset="0"/>
              </a:rPr>
              <a:t>Путешествие по земле Белгородской </a:t>
            </a:r>
            <a:r>
              <a:rPr lang="ru-RU" dirty="0">
                <a:latin typeface="Cambria" panose="02040503050406030204" pitchFamily="18" charset="0"/>
              </a:rPr>
              <a:t>(достопримечательности Белгородской области): карта-путеводитель. / [авт. – сост. Е.Н. Сердюк; отв. за выпуск В.В. Романенко]. – Белгород: Белгородская областная </a:t>
            </a:r>
            <a:r>
              <a:rPr lang="ru-RU" dirty="0" smtClean="0">
                <a:latin typeface="Cambria" panose="02040503050406030204" pitchFamily="18" charset="0"/>
              </a:rPr>
              <a:t>типография,</a:t>
            </a:r>
          </a:p>
          <a:p>
            <a:pPr algn="just"/>
            <a:r>
              <a:rPr lang="ru-RU" dirty="0" smtClean="0">
                <a:latin typeface="Cambria" panose="02040503050406030204" pitchFamily="18" charset="0"/>
              </a:rPr>
              <a:t>2003</a:t>
            </a:r>
            <a:r>
              <a:rPr lang="ru-RU" dirty="0">
                <a:latin typeface="Cambria" panose="02040503050406030204" pitchFamily="18" charset="0"/>
              </a:rPr>
              <a:t>. – 20 с. : ил</a:t>
            </a:r>
            <a:r>
              <a:rPr lang="ru-RU" dirty="0" smtClean="0">
                <a:latin typeface="Cambria" panose="02040503050406030204" pitchFamily="18" charset="0"/>
              </a:rPr>
              <a:t>.</a:t>
            </a:r>
          </a:p>
          <a:p>
            <a:pPr algn="just"/>
            <a:endParaRPr lang="ru-RU" dirty="0" smtClean="0">
              <a:latin typeface="Cambria" panose="02040503050406030204" pitchFamily="18" charset="0"/>
            </a:endParaRPr>
          </a:p>
          <a:p>
            <a:pPr algn="just"/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</a:rPr>
              <a:t>    Карта-путеводитель </a:t>
            </a:r>
            <a:r>
              <a:rPr lang="ru-RU" dirty="0">
                <a:latin typeface="Cambria" panose="02040503050406030204" pitchFamily="18" charset="0"/>
              </a:rPr>
              <a:t>представляет наиболее значимые памятники истории и культуры области, а также места рождения и увековечивания выдающихся уроженцев Белгородского края.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2320" y="1253611"/>
            <a:ext cx="3017286" cy="39370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1863194994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-58366" y="137185"/>
            <a:ext cx="8878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                                                Святое Белогорье.</a:t>
            </a:r>
          </a:p>
          <a:p>
            <a:pPr algn="ctr"/>
            <a:endParaRPr lang="ru-RU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662" y="1411307"/>
            <a:ext cx="3096969" cy="41582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Прямоугольник 2"/>
          <p:cNvSpPr/>
          <p:nvPr/>
        </p:nvSpPr>
        <p:spPr>
          <a:xfrm>
            <a:off x="3403998" y="2038968"/>
            <a:ext cx="2531290" cy="394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Святое Белогорье: фотокнига/ авт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- 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составитель В. А. Собровин; фото В. А. Собровин,  А. И. Лукьянов; 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художник                                 В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Козьмин; автор текста                                                   Б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Осыков; отв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за выпуск 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В.В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Гончаров]. – Белгород: Истоки, 1995. – 351 с.</a:t>
            </a:r>
            <a:endParaRPr lang="ru-RU" b="1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1444" y="1529541"/>
            <a:ext cx="2708301" cy="40399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Прямоугольник 8"/>
          <p:cNvSpPr/>
          <p:nvPr/>
        </p:nvSpPr>
        <p:spPr>
          <a:xfrm>
            <a:off x="9018111" y="2284035"/>
            <a:ext cx="2785962" cy="3454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Баранов М. Храмы Белгорода: 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 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застройки 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Белгорода. 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Белгород: Везелица, 1993. – 72 с.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Книга посвящена истории строительства православных церковных зданий в Белгороде и пригородных слободах.</a:t>
            </a:r>
            <a:endParaRPr lang="ru-RU" b="1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118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11000">
        <p14:pan dir="u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27127" y="218501"/>
            <a:ext cx="3338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Cambria" panose="02040503050406030204" pitchFamily="18" charset="0"/>
              </a:rPr>
              <a:t>Святое Белогорье</a:t>
            </a:r>
            <a:r>
              <a:rPr lang="ru-RU" sz="2800" b="1" i="1" dirty="0">
                <a:solidFill>
                  <a:srgbClr val="C00000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99563" y="1397675"/>
            <a:ext cx="509293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Святое Белогорье: альманах «Памятники Отечества» №50. – Москва: Молодая гвардия, 2001. – 168 с.</a:t>
            </a:r>
          </a:p>
          <a:p>
            <a:pPr algn="just"/>
            <a:endParaRPr lang="ru-RU" sz="22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just"/>
            <a:r>
              <a:rPr lang="ru-RU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     Иллюстрированный альманах Всероссийского общества охраны памятников истории и культуры.  О достопримечательностях, об истоках и наследии Белгородчины.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772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32230" y="284868"/>
            <a:ext cx="3838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i="1" dirty="0" smtClean="0">
                <a:latin typeface="Cambria" panose="02040503050406030204" pitchFamily="18" charset="0"/>
              </a:rPr>
              <a:t>      Святое </a:t>
            </a:r>
            <a:r>
              <a:rPr lang="ru-RU" sz="2800" b="1" i="1" dirty="0">
                <a:latin typeface="Cambria" panose="02040503050406030204" pitchFamily="18" charset="0"/>
              </a:rPr>
              <a:t>Белогорье.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5047" y="1216778"/>
            <a:ext cx="3789470" cy="50950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Прямоугольник 10"/>
          <p:cNvSpPr/>
          <p:nvPr/>
        </p:nvSpPr>
        <p:spPr>
          <a:xfrm>
            <a:off x="6051665" y="2120949"/>
            <a:ext cx="5070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ambria" panose="02040503050406030204" pitchFamily="18" charset="0"/>
              </a:rPr>
              <a:t>Святое Белогорье: </a:t>
            </a:r>
            <a:r>
              <a:rPr lang="ru-RU" sz="2000" dirty="0">
                <a:latin typeface="Cambria" panose="02040503050406030204" pitchFamily="18" charset="0"/>
              </a:rPr>
              <a:t>альманах «Памятники Отечества» №50. – Москва: Молодая гвардия, 2001. – 168 с.</a:t>
            </a:r>
          </a:p>
          <a:p>
            <a:pPr algn="just"/>
            <a:endParaRPr lang="ru-RU" sz="2000" dirty="0">
              <a:latin typeface="Cambria" panose="02040503050406030204" pitchFamily="18" charset="0"/>
            </a:endParaRPr>
          </a:p>
          <a:p>
            <a:pPr algn="just"/>
            <a:r>
              <a:rPr lang="ru-RU" sz="2000" dirty="0">
                <a:latin typeface="Cambria" panose="02040503050406030204" pitchFamily="18" charset="0"/>
              </a:rPr>
              <a:t>     Иллюстрированный альманах Всероссийского общества охраны памятников истории и культуры.  О достопримечательностях, об истоках и наследии Белгородчины.</a:t>
            </a:r>
          </a:p>
        </p:txBody>
      </p:sp>
    </p:spTree>
    <p:extLst>
      <p:ext uri="{BB962C8B-B14F-4D97-AF65-F5344CB8AC3E}">
        <p14:creationId xmlns:p14="http://schemas.microsoft.com/office/powerpoint/2010/main" xmlns="" val="746780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1600"/>
            <a:ext cx="12192000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5" t="3218" r="4533" b="-3218"/>
          <a:stretch/>
        </p:blipFill>
        <p:spPr>
          <a:xfrm rot="20696182">
            <a:off x="690649" y="565057"/>
            <a:ext cx="4222956" cy="5591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5604254" y="3660456"/>
            <a:ext cx="6323551" cy="2687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Анциферов Ю. Г. От сердца к сердцу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Ю. Г. Анциферов. – Белгород: Белгородская областная типография, 2009. – 357 с.: ил. – (Посвящается 55-летию Белгородской области).</a:t>
            </a:r>
          </a:p>
          <a:p>
            <a:pPr algn="just"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</a:rPr>
              <a:t> Книга представляет собой сборник очерков об известных людях, которым присвоено звание «Почётный гражданин Белгородской области».  В сборнике </a:t>
            </a:r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</a:rPr>
              <a:t>представлен 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</a:rPr>
              <a:t>21 человек, </a:t>
            </a:r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</a:rPr>
              <a:t>внесший большой вклад  в развитие  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</a:rPr>
              <a:t>региона и </a:t>
            </a:r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</a:rPr>
              <a:t>страны.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480356" y="112365"/>
            <a:ext cx="3962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D76213"/>
                </a:solidFill>
                <a:latin typeface="Cambria" panose="02040503050406030204" pitchFamily="18" charset="0"/>
              </a:rPr>
              <a:t>Имя в летописи края.</a:t>
            </a:r>
          </a:p>
        </p:txBody>
      </p:sp>
    </p:spTree>
    <p:extLst>
      <p:ext uri="{BB962C8B-B14F-4D97-AF65-F5344CB8AC3E}">
        <p14:creationId xmlns:p14="http://schemas.microsoft.com/office/powerpoint/2010/main" xmlns="" val="320029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8000">
        <p:wheel spokes="1"/>
      </p:transition>
    </mc:Choice>
    <mc:Fallback>
      <p:transition spd="slow" advClick="0" advTm="8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90286"/>
            <a:ext cx="12192000" cy="71482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16943" y="854088"/>
            <a:ext cx="3962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D76213"/>
                </a:solidFill>
                <a:latin typeface="Cambria" panose="02040503050406030204" pitchFamily="18" charset="0"/>
              </a:rPr>
              <a:t>Имя в летописи края.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13" t="690" r="4227" b="-690"/>
          <a:stretch/>
        </p:blipFill>
        <p:spPr>
          <a:xfrm rot="836556">
            <a:off x="7362062" y="580164"/>
            <a:ext cx="4051162" cy="5206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41828" y="2332995"/>
            <a:ext cx="5384800" cy="2192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Осыков Б. И., Осыков А. И.    Родное Белогорье 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Б.И. Осыков, А. И. Осыков. - Белгород: Константа, 2014. - 484 с. </a:t>
            </a:r>
            <a:endParaRPr lang="ru-RU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Об истории родного Белогорья, о его городах и реках, об уникальной природе Белгородчины и о замечательных людях, родившихся на белгородской земле, рассказывает эта книга.</a:t>
            </a:r>
            <a:endParaRPr lang="ru-RU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528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7000">
        <p:random/>
      </p:transition>
    </mc:Choice>
    <mc:Fallback>
      <p:transition spd="slow" advClick="0" advTm="7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288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4879" y="-880957"/>
            <a:ext cx="664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D76213"/>
                </a:solidFill>
                <a:latin typeface="Cambria" panose="02040503050406030204" pitchFamily="18" charset="0"/>
              </a:rPr>
              <a:t>Имя в летописи края.</a:t>
            </a:r>
            <a:endParaRPr lang="ru-RU" sz="2800" b="1" i="1" dirty="0">
              <a:solidFill>
                <a:srgbClr val="D76213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63" r="15568"/>
          <a:stretch/>
        </p:blipFill>
        <p:spPr>
          <a:xfrm rot="770131">
            <a:off x="7153348" y="1109177"/>
            <a:ext cx="4141034" cy="5355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219271" y="2702167"/>
            <a:ext cx="5036459" cy="3241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Славные люди Белгородчины. Книга 1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[ред. совет: Е. С. Савченко и др.]. – Белгород: КОНСТАНТА, 2014. – 336 с.</a:t>
            </a:r>
            <a:endParaRPr lang="ru-RU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Книга «Славные люди Белгородчины» содержит краткую информацию более чем о </a:t>
            </a:r>
            <a:r>
              <a:rPr lang="ru-RU" dirty="0" smtClean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1000 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человек. Среди них Герои Советского Союза, Герои РФ, полные кавалеры ордена Славы, Герои Социалистического Труда, почётные граждане Белгородской области, лауреаты премии Василия Горина и награждённые орденом Ленина.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57285" y="1468686"/>
            <a:ext cx="3962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D76213"/>
                </a:solidFill>
                <a:latin typeface="Cambria" panose="02040503050406030204" pitchFamily="18" charset="0"/>
              </a:rPr>
              <a:t>Имя в летописи края.</a:t>
            </a:r>
          </a:p>
        </p:txBody>
      </p:sp>
    </p:spTree>
    <p:extLst>
      <p:ext uri="{BB962C8B-B14F-4D97-AF65-F5344CB8AC3E}">
        <p14:creationId xmlns:p14="http://schemas.microsoft.com/office/powerpoint/2010/main" xmlns="" val="3257661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9000">
        <p14:reveal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160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99200" y="1606389"/>
            <a:ext cx="49638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История Белгородчины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/ Ю. В. Коннов, А. И. Попков, В. А. Сарапулкин и др. ; Под общ. ред. В. В. Горошникова. – Рыбинск : Медмарост, 2015. – 116 с. : ил. – (Библиотека белгородской семьи).</a:t>
            </a:r>
            <a:endParaRPr lang="ru-RU" dirty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indent="228600" algn="just">
              <a:spcAft>
                <a:spcPts val="675"/>
              </a:spcAft>
            </a:pP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Белгородский край принадлежит к числу таких мест, где складывались и утверждались границы нашего государства, где была завоёвана независимость нашей Родины. Здесь произошли многие важнейшие события отечественной истории. Книга рассказывает о главных этапах исторического пути Белгородчины от древности до наших дней.</a:t>
            </a:r>
            <a:endParaRPr lang="ru-RU" dirty="0"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5256" y="1424222"/>
            <a:ext cx="4005944" cy="4437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481943" y="490785"/>
            <a:ext cx="7228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Библиотека белгородской семьи.</a:t>
            </a:r>
            <a:endParaRPr lang="ru-RU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809386"/>
      </p:ext>
    </p:extLst>
  </p:cSld>
  <p:clrMapOvr>
    <a:masterClrMapping/>
  </p:clrMapOvr>
  <p:transition spd="slow" advClick="0" advTm="9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9330" y="1336119"/>
            <a:ext cx="266129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Традиции и народное творчество Белгородчины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/ М. С. Жиров, О. Я. Жирова, Л. В. Якубенко и др. ; Под общ. ред. В. В. Горошникова. – Рыбинск : Медиарост, 2015. – 116 с. : ил. – (Библиотека белгородской семьи).</a:t>
            </a:r>
            <a:endParaRPr lang="ru-RU" sz="1400" dirty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indent="228600" algn="just">
              <a:spcAft>
                <a:spcPts val="675"/>
              </a:spcAft>
            </a:pP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Какие календарные праздники отмечали наши предки и какие они пели песни? Какие обычаи соблюдали в крестьянских семьях? Как на Белгородчине строили жилище? </a:t>
            </a:r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книге рассказывается о различных сторонах быта и традиционной культуры Белгородского края.</a:t>
            </a:r>
            <a:endParaRPr lang="ru-RU" sz="1400" dirty="0"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52580">
            <a:off x="3654734" y="1971010"/>
            <a:ext cx="2501356" cy="2864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67180">
            <a:off x="5779654" y="2956125"/>
            <a:ext cx="2608932" cy="2939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897257" y="1336119"/>
            <a:ext cx="258545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Знаменитые земляки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/ А. А. Пчелинов-Образумов, А. А. Кривчиков, А. Н. Кряженков и др. ; под общ. ред. В. В. Горошникова. – Рыбинск : Медиарост, 2015. – 120 с. : ил.. – (Библиотека белгородской семьи).</a:t>
            </a:r>
            <a:endParaRPr lang="ru-RU" sz="1400" dirty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indent="228600" algn="just">
              <a:spcAft>
                <a:spcPts val="675"/>
              </a:spcAft>
            </a:pP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На территории современной Белгородской области родились, жили и живут знаменитые деятели, оставившие заметный след в разных </a:t>
            </a:r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сферах. В 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книге представлены краткие биографии тех уроженцев и жителей Белгородского края, чья известность выходит за пределы малой родины.</a:t>
            </a:r>
            <a:endParaRPr lang="ru-RU" sz="1400" dirty="0"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38684" y="553704"/>
            <a:ext cx="59146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C00000"/>
                </a:solidFill>
                <a:latin typeface="Cambria" panose="02040503050406030204" pitchFamily="18" charset="0"/>
              </a:rPr>
              <a:t>Библиотека белгородской семьи.</a:t>
            </a:r>
          </a:p>
        </p:txBody>
      </p:sp>
    </p:spTree>
    <p:extLst>
      <p:ext uri="{BB962C8B-B14F-4D97-AF65-F5344CB8AC3E}">
        <p14:creationId xmlns:p14="http://schemas.microsoft.com/office/powerpoint/2010/main" xmlns="" val="189148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15000">
        <p:split orient="vert"/>
      </p:transition>
    </mc:Choice>
    <mc:Fallback>
      <p:transition spd="slow" advClick="0" advTm="1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24" y="1157231"/>
            <a:ext cx="2978739" cy="3590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Прямоугольник 8"/>
          <p:cNvSpPr/>
          <p:nvPr/>
        </p:nvSpPr>
        <p:spPr>
          <a:xfrm>
            <a:off x="2954618" y="2724425"/>
            <a:ext cx="300354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</a:rPr>
              <a:t>Белогорье : краски неба и образы земли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/ под общ. ред. В. В. Горошникова. – Рыбинск : Медиарост, 2015. – 164 с. : ил. – (Библиотека белгородской семьи).</a:t>
            </a:r>
          </a:p>
          <a:p>
            <a:pPr lvl="0" algn="just"/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     Фотоальбом посвящен современной жизни Белгородской области. Более двухсот фотографий разных стилей и жанров позволяют читателю-зрителю погрузиться в мир Белогорья, совершить путешествие по древнему и в то же время молодому, активно живущему и развивающемуся краю. Для широкого круга читателей.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2348" y="1466992"/>
            <a:ext cx="2948198" cy="34280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Прямоугольник 11"/>
          <p:cNvSpPr/>
          <p:nvPr/>
        </p:nvSpPr>
        <p:spPr>
          <a:xfrm>
            <a:off x="8912781" y="2724425"/>
            <a:ext cx="30962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</a:rPr>
              <a:t>Природный мир Белогорья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/ М. А. Арбузова, А. Ю. Соколов, М. Н. Цуриков и др.; под общ. ред. В. В. Горошникова, Ю. А. Маслова, А. А. Масловой. – Рыбинск: Медиарост, 2016. –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204 с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.    </a:t>
            </a:r>
          </a:p>
          <a:p>
            <a:pPr lvl="0" algn="just"/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Природа Белгородской области, расположенной в лесостепной зоне, очень разнообразная. Здесь можно встретить около 1500 видов растений и свыше 1200 видов животных, некоторые из них стали редкими и требуют охраны. В книге рассказывается о самых ярких и типичных обитателях региона.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331189" y="155576"/>
            <a:ext cx="59146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C00000"/>
                </a:solidFill>
                <a:latin typeface="Cambria" panose="02040503050406030204" pitchFamily="18" charset="0"/>
              </a:rPr>
              <a:t>Библиотека белгородской семьи.</a:t>
            </a:r>
          </a:p>
        </p:txBody>
      </p:sp>
    </p:spTree>
    <p:extLst>
      <p:ext uri="{BB962C8B-B14F-4D97-AF65-F5344CB8AC3E}">
        <p14:creationId xmlns:p14="http://schemas.microsoft.com/office/powerpoint/2010/main" xmlns="" val="60093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15000">
        <p:wipe/>
      </p:transition>
    </mc:Choice>
    <mc:Fallback>
      <p:transition spd="slow" advClick="0" advTm="1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2650329" y="643662"/>
            <a:ext cx="6904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Знаменитые 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  <a:latin typeface="Cambria" panose="02040503050406030204" pitchFamily="18" charset="0"/>
              </a:rPr>
              <a:t>з</a:t>
            </a:r>
            <a:r>
              <a:rPr lang="ru-RU" sz="28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емляки.</a:t>
            </a:r>
            <a:endParaRPr lang="ru-RU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12759">
            <a:off x="897330" y="432946"/>
            <a:ext cx="3061635" cy="34591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66" r="5132"/>
          <a:stretch/>
        </p:blipFill>
        <p:spPr>
          <a:xfrm rot="614809">
            <a:off x="8427650" y="391395"/>
            <a:ext cx="2916344" cy="33788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155543" y="4270904"/>
            <a:ext cx="4465721" cy="1918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Знаменитые земляки. Горин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Ю. В. Коннов; Под общ. ред. В. В. Горошникова. – Рыбинск: Медиарост, 2018. – 48 с.: ил. – (Библиотека белгородской семьи).</a:t>
            </a:r>
            <a:endParaRPr lang="ru-RU" sz="14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книге рассказывается о деятельности Василия Яковлевича Горина – дважды Героя Социалистического Труда, заслуженного работника сельского хозяйства Российской Федерации, почетного гражданина Белгородской области.</a:t>
            </a:r>
            <a:endParaRPr lang="ru-RU" sz="14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4359" y="4228922"/>
            <a:ext cx="4776951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Знаменитые земляки. Ватутин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А. А. Пчелинов-Образумов; Под общ. ред. В. В. Горошникова. – Рыбинск: Медиарост, 2018. – 48 с.: ил. – (Библиотека белгородской семьи).</a:t>
            </a:r>
            <a:endParaRPr lang="ru-RU" sz="14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Выдающийся полководец, Герой Советского Союза Николай Федорович Ватутин снискал уважение боевых товарищей и всенародную любовь. Проведенные им операции вошли в учебники военного искусства. В книге рассказывается о боевом пути Ватутина от рядового солдата до генерала армии, о его победах.</a:t>
            </a:r>
            <a:endParaRPr lang="ru-RU" sz="14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493457"/>
      </p:ext>
    </p:extLst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88362466"/>
              </p:ext>
            </p:extLst>
          </p:nvPr>
        </p:nvGraphicFramePr>
        <p:xfrm>
          <a:off x="0" y="0"/>
          <a:ext cx="12191999" cy="6864015"/>
        </p:xfrm>
        <a:graphic>
          <a:graphicData uri="http://schemas.openxmlformats.org/presentationml/2006/ole">
            <p:oleObj spid="_x0000_s1235" name="Acrobat Document" r:id="rId3" imgW="10695600" imgH="755820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940397274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2674295" y="491937"/>
            <a:ext cx="6904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Знаменитые 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  <a:latin typeface="Cambria" panose="02040503050406030204" pitchFamily="18" charset="0"/>
              </a:rPr>
              <a:t>з</a:t>
            </a:r>
            <a:r>
              <a:rPr lang="ru-RU" sz="28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емляки.</a:t>
            </a:r>
            <a:endParaRPr lang="ru-RU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87256">
            <a:off x="992968" y="644881"/>
            <a:ext cx="3037485" cy="35009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07464">
            <a:off x="8348790" y="724512"/>
            <a:ext cx="2959438" cy="346406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33718" y="4709385"/>
            <a:ext cx="4356646" cy="1918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Знаменитые земляки. Рыжков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А. А. Малахов; </a:t>
            </a:r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общ. ред. В. В. Горошникова. – Рыбинск: Медиарост, 2018. – 48 с.: ил. – (Библиотека белгородской семьи).</a:t>
            </a:r>
            <a:endParaRPr lang="ru-RU" sz="14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Книга 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Николае Ивановиче Рыжкове – крупном государственном деятеле, премьер-министре СССР времен перестройки, почетном гражданине Белгородской области.</a:t>
            </a:r>
            <a:endParaRPr lang="ru-RU" sz="14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46915" y="4632858"/>
            <a:ext cx="4317831" cy="1918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400" b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Знаменитые земляки. Шухов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 Ф. 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Ушаков, А. А. Малахов; </a:t>
            </a:r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общ.  ред. В. В. Горошникова. – Рыбинск: Медиарост, 2018. – 48 с.: ил. – (Библиотека белгородской семьи).</a:t>
            </a:r>
            <a:endParaRPr lang="ru-RU" sz="14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400" dirty="0" smtClean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книге рассказывается о наиболее ярких моментах творческой биографии гениального инженера, изобретателя, архитектора Владимира Григорьевича Шухова.</a:t>
            </a:r>
            <a:endParaRPr lang="ru-RU" sz="14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021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3000">
        <p:split orient="vert"/>
      </p:transition>
    </mc:Choice>
    <mc:Fallback>
      <p:transition spd="slow" advClick="0" advTm="1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80011"/>
            <a:ext cx="12192000" cy="775635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973434" y="2828836"/>
            <a:ext cx="3170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 rot="20709978">
            <a:off x="2179476" y="1305342"/>
            <a:ext cx="75879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Более подробную информацию </a:t>
            </a:r>
          </a:p>
          <a:p>
            <a:pPr algn="ctr">
              <a:lnSpc>
                <a:spcPct val="150000"/>
              </a:lnSpc>
            </a:pP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вы можете получить </a:t>
            </a:r>
          </a:p>
          <a:p>
            <a:pPr algn="ctr">
              <a:lnSpc>
                <a:spcPct val="150000"/>
              </a:lnSpc>
            </a:pP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в нашей библиотеке. </a:t>
            </a:r>
          </a:p>
          <a:p>
            <a:pPr algn="ctr">
              <a:lnSpc>
                <a:spcPct val="150000"/>
              </a:lnSpc>
            </a:pPr>
            <a:endParaRPr lang="ru-RU" sz="3200" b="1" i="1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Ждем вас!</a:t>
            </a:r>
            <a:endParaRPr lang="ru-RU" sz="3200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7293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5000">
        <p14:ferris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0700000">
            <a:off x="4460785" y="1872734"/>
            <a:ext cx="4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83188" y="2152330"/>
            <a:ext cx="5124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618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0007" y="231923"/>
            <a:ext cx="8351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DE0000"/>
                </a:solidFill>
                <a:latin typeface="Cambria" panose="02040503050406030204" pitchFamily="18" charset="0"/>
              </a:rPr>
              <a:t>Автор: Наталья Петровна Гура,</a:t>
            </a:r>
          </a:p>
          <a:p>
            <a:pPr lvl="0" algn="ctr"/>
            <a:r>
              <a:rPr lang="ru-RU" b="1" i="1" dirty="0">
                <a:solidFill>
                  <a:srgbClr val="DE0000"/>
                </a:solidFill>
                <a:latin typeface="Cambria" panose="02040503050406030204" pitchFamily="18" charset="0"/>
              </a:rPr>
              <a:t>зав</a:t>
            </a:r>
            <a:r>
              <a:rPr lang="ru-RU" b="1" i="1" dirty="0" smtClean="0">
                <a:solidFill>
                  <a:srgbClr val="DE0000"/>
                </a:solidFill>
                <a:latin typeface="Cambria" panose="02040503050406030204" pitchFamily="18" charset="0"/>
              </a:rPr>
              <a:t>. библиотеки </a:t>
            </a:r>
          </a:p>
          <a:p>
            <a:pPr lvl="0" algn="ctr"/>
            <a:r>
              <a:rPr lang="ru-RU" b="1" i="1" dirty="0" smtClean="0">
                <a:solidFill>
                  <a:srgbClr val="DE0000"/>
                </a:solidFill>
                <a:latin typeface="Cambria" panose="02040503050406030204" pitchFamily="18" charset="0"/>
              </a:rPr>
              <a:t>  Филиал </a:t>
            </a:r>
            <a:r>
              <a:rPr lang="ru-RU" b="1" i="1" dirty="0">
                <a:solidFill>
                  <a:srgbClr val="DE0000"/>
                </a:solidFill>
                <a:latin typeface="Cambria" panose="02040503050406030204" pitchFamily="18" charset="0"/>
              </a:rPr>
              <a:t>№24 «Петропавловская поселенческая библиотека»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96859" y="2266527"/>
            <a:ext cx="6598281" cy="9014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i="1" dirty="0">
                <a:solidFill>
                  <a:srgbClr val="C00000"/>
                </a:solidFill>
                <a:latin typeface="Cambria" panose="02040503050406030204" pitchFamily="18" charset="0"/>
              </a:rPr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418451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6000">
        <p14:flash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839788" y="1872916"/>
            <a:ext cx="72653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Белогорье…</a:t>
            </a:r>
          </a:p>
          <a:p>
            <a:r>
              <a:rPr lang="ru-RU" sz="3600" b="1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Поле отчее.</a:t>
            </a:r>
          </a:p>
          <a:p>
            <a:r>
              <a:rPr lang="ru-RU" sz="3600" b="1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По-над лугом светлый дым.</a:t>
            </a:r>
          </a:p>
          <a:p>
            <a:r>
              <a:rPr lang="ru-RU" sz="3600" b="1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Трав густых сиянье сочное</a:t>
            </a:r>
          </a:p>
          <a:p>
            <a:r>
              <a:rPr lang="ru-RU" sz="3600" b="1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По откосам меловым…</a:t>
            </a:r>
          </a:p>
          <a:p>
            <a:r>
              <a:rPr lang="ru-RU" sz="3600" b="1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                                   </a:t>
            </a:r>
          </a:p>
          <a:p>
            <a:pPr algn="ctr"/>
            <a:r>
              <a:rPr lang="ru-RU" sz="3600" b="1" i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sz="3600" b="1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                                   В. Е. Молчанов</a:t>
            </a:r>
            <a:endParaRPr lang="ru-RU" sz="24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Красивая музыка БЕЗ СЛОВ для ДУШИ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30188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611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4807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7950" y="1859340"/>
            <a:ext cx="924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    Белгородская область -  регион,                                                имеющий богатую </a:t>
            </a:r>
            <a:r>
              <a:rPr lang="ru-RU" sz="3200" b="1" i="1" dirty="0">
                <a:solidFill>
                  <a:srgbClr val="C00000"/>
                </a:solidFill>
                <a:latin typeface="Cambria" panose="02040503050406030204" pitchFamily="18" charset="0"/>
              </a:rPr>
              <a:t>историю, уникальные </a:t>
            </a:r>
            <a:r>
              <a:rPr lang="ru-RU" sz="32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                          традиции </a:t>
            </a:r>
            <a:r>
              <a:rPr lang="ru-RU" sz="3200" b="1" i="1" dirty="0">
                <a:solidFill>
                  <a:srgbClr val="C00000"/>
                </a:solidFill>
                <a:latin typeface="Cambria" panose="02040503050406030204" pitchFamily="18" charset="0"/>
              </a:rPr>
              <a:t>и славное настоящее</a:t>
            </a:r>
            <a:r>
              <a:rPr lang="ru-RU" sz="32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.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688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:circle/>
      </p:transition>
    </mc:Choice>
    <mc:Fallback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59426" y="3877887"/>
            <a:ext cx="82731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   </a:t>
            </a:r>
            <a:r>
              <a:rPr lang="ru-RU" sz="2800" b="1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Книги </a:t>
            </a:r>
            <a:r>
              <a:rPr lang="ru-RU" sz="2800" b="1" i="1" dirty="0">
                <a:solidFill>
                  <a:schemeClr val="bg1"/>
                </a:solidFill>
                <a:latin typeface="Cambria" panose="02040503050406030204" pitchFamily="18" charset="0"/>
              </a:rPr>
              <a:t>представленные </a:t>
            </a:r>
            <a:r>
              <a:rPr lang="ru-RU" sz="2800" b="1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вашему вниманию </a:t>
            </a:r>
            <a:r>
              <a:rPr lang="ru-RU" sz="2800" b="1" i="1" dirty="0">
                <a:solidFill>
                  <a:schemeClr val="bg1"/>
                </a:solidFill>
                <a:latin typeface="Cambria" panose="02040503050406030204" pitchFamily="18" charset="0"/>
              </a:rPr>
              <a:t>помогут вам  лучше узнать Белгородчину, её природу, культуру, прошлое и настоящее, познакомиться с людьми, жившими здесь когда-то и живущими сегодня.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47999" y="34184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Приглашаем  ознакомиться.</a:t>
            </a:r>
            <a:endParaRPr lang="ru-RU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8243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000" advClick="0" advTm="5000">
        <p14:reveal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17966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6759677" y="1617805"/>
            <a:ext cx="42297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Cambria" panose="02040503050406030204" pitchFamily="18" charset="0"/>
              </a:rPr>
              <a:t>Белгородская область: </a:t>
            </a:r>
            <a:r>
              <a:rPr lang="ru-RU" b="1" dirty="0" smtClean="0">
                <a:latin typeface="Cambria" panose="02040503050406030204" pitchFamily="18" charset="0"/>
              </a:rPr>
              <a:t>фотоальбом</a:t>
            </a:r>
            <a:r>
              <a:rPr lang="ru-RU" dirty="0" smtClean="0">
                <a:latin typeface="Cambria" panose="02040503050406030204" pitchFamily="18" charset="0"/>
              </a:rPr>
              <a:t>/ </a:t>
            </a:r>
            <a:r>
              <a:rPr lang="ru-RU" dirty="0">
                <a:latin typeface="Cambria" panose="02040503050406030204" pitchFamily="18" charset="0"/>
              </a:rPr>
              <a:t>фото </a:t>
            </a:r>
            <a:r>
              <a:rPr lang="ru-RU" dirty="0" smtClean="0">
                <a:latin typeface="Cambria" panose="02040503050406030204" pitchFamily="18" charset="0"/>
              </a:rPr>
              <a:t>Л</a:t>
            </a:r>
            <a:r>
              <a:rPr lang="ru-RU" dirty="0">
                <a:latin typeface="Cambria" panose="02040503050406030204" pitchFamily="18" charset="0"/>
              </a:rPr>
              <a:t>. Гильмана. – Белгород: Независимая рекламная </a:t>
            </a:r>
            <a:r>
              <a:rPr lang="ru-RU" dirty="0" smtClean="0">
                <a:latin typeface="Cambria" panose="02040503050406030204" pitchFamily="18" charset="0"/>
              </a:rPr>
              <a:t>ассоциация,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1997</a:t>
            </a:r>
            <a:r>
              <a:rPr lang="ru-RU" dirty="0">
                <a:latin typeface="Cambria" panose="02040503050406030204" pitchFamily="18" charset="0"/>
              </a:rPr>
              <a:t>. </a:t>
            </a:r>
            <a:r>
              <a:rPr lang="ru-RU" dirty="0" smtClean="0">
                <a:latin typeface="Cambria" panose="02040503050406030204" pitchFamily="18" charset="0"/>
              </a:rPr>
              <a:t>–64 </a:t>
            </a:r>
            <a:r>
              <a:rPr lang="ru-RU" dirty="0">
                <a:latin typeface="Cambria" panose="02040503050406030204" pitchFamily="18" charset="0"/>
              </a:rPr>
              <a:t>с.: ил.</a:t>
            </a:r>
            <a:br>
              <a:rPr lang="ru-RU" dirty="0">
                <a:latin typeface="Cambria" panose="02040503050406030204" pitchFamily="18" charset="0"/>
              </a:rPr>
            </a:br>
            <a:endParaRPr lang="ru-RU" dirty="0" smtClean="0">
              <a:latin typeface="Cambria" panose="02040503050406030204" pitchFamily="18" charset="0"/>
            </a:endParaRPr>
          </a:p>
          <a:p>
            <a:pPr algn="just"/>
            <a:r>
              <a:rPr lang="ru-RU" dirty="0">
                <a:latin typeface="Cambria" panose="02040503050406030204" pitchFamily="18" charset="0"/>
              </a:rPr>
              <a:t>      </a:t>
            </a:r>
            <a:r>
              <a:rPr lang="ru-RU" dirty="0" smtClean="0">
                <a:latin typeface="Cambria" panose="02040503050406030204" pitchFamily="18" charset="0"/>
              </a:rPr>
              <a:t>Книга дает полное представление читателям об  истории и сегодняшнем дне  Белгородской области. </a:t>
            </a:r>
            <a:r>
              <a:rPr lang="ru-RU" dirty="0">
                <a:latin typeface="Cambria" panose="02040503050406030204" pitchFamily="18" charset="0"/>
              </a:rPr>
              <a:t>Издание иллюстрировано более 230 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ru-RU" dirty="0">
                <a:latin typeface="Cambria" panose="02040503050406030204" pitchFamily="18" charset="0"/>
              </a:rPr>
              <a:t>цветными фотографиями фотохудожника </a:t>
            </a:r>
            <a:r>
              <a:rPr lang="ru-RU" dirty="0" smtClean="0">
                <a:latin typeface="Cambria" panose="02040503050406030204" pitchFamily="18" charset="0"/>
              </a:rPr>
              <a:t>                                 Л. Я</a:t>
            </a:r>
            <a:r>
              <a:rPr lang="ru-RU" dirty="0">
                <a:latin typeface="Cambria" panose="02040503050406030204" pitchFamily="18" charset="0"/>
              </a:rPr>
              <a:t>. Гильмана.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4905" y="468929"/>
            <a:ext cx="3927754" cy="543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136" y="-549455"/>
            <a:ext cx="827298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8450561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TextBox 2"/>
          <p:cNvSpPr txBox="1"/>
          <p:nvPr/>
        </p:nvSpPr>
        <p:spPr>
          <a:xfrm>
            <a:off x="5016882" y="1479211"/>
            <a:ext cx="6392358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latin typeface="Cambria" panose="02040503050406030204" pitchFamily="18" charset="0"/>
              </a:rPr>
              <a:t>Белгородская область</a:t>
            </a:r>
            <a:r>
              <a:rPr lang="ru-RU" sz="2200" dirty="0">
                <a:latin typeface="Cambria" panose="02040503050406030204" pitchFamily="18" charset="0"/>
              </a:rPr>
              <a:t>. История и современность. – Москва: Имидж-Контакт, 2007. – </a:t>
            </a:r>
            <a:r>
              <a:rPr lang="ru-RU" sz="2200" dirty="0" smtClean="0">
                <a:latin typeface="Cambria" panose="02040503050406030204" pitchFamily="18" charset="0"/>
              </a:rPr>
              <a:t>64 с</a:t>
            </a:r>
            <a:r>
              <a:rPr lang="ru-RU" sz="2200" dirty="0">
                <a:latin typeface="Cambria" panose="02040503050406030204" pitchFamily="18" charset="0"/>
              </a:rPr>
              <a:t>.: ил. – (Великая Россия</a:t>
            </a:r>
            <a:r>
              <a:rPr lang="ru-RU" sz="2200" dirty="0" smtClean="0">
                <a:latin typeface="Cambria" panose="02040503050406030204" pitchFamily="18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ru-RU" sz="2200" dirty="0">
                <a:latin typeface="Cambria" panose="02040503050406030204" pitchFamily="18" charset="0"/>
              </a:rPr>
              <a:t/>
            </a:r>
            <a:br>
              <a:rPr lang="ru-RU" sz="2200" dirty="0">
                <a:latin typeface="Cambria" panose="02040503050406030204" pitchFamily="18" charset="0"/>
              </a:rPr>
            </a:br>
            <a:r>
              <a:rPr lang="ru-RU" sz="2200" dirty="0" smtClean="0">
                <a:latin typeface="Cambria" panose="02040503050406030204" pitchFamily="18" charset="0"/>
              </a:rPr>
              <a:t>     Эта </a:t>
            </a:r>
            <a:r>
              <a:rPr lang="ru-RU" sz="2200" dirty="0">
                <a:latin typeface="Cambria" panose="02040503050406030204" pitchFamily="18" charset="0"/>
              </a:rPr>
              <a:t>книга – издание уникальное. Ее страницы доносят до нас богатую на события историю родного края от глубокой древности до сегодняшних дней.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047" y="1003365"/>
            <a:ext cx="3694115" cy="4925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021630" y="252021"/>
            <a:ext cx="8878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Прошлое и настоящее Белгородской области.</a:t>
            </a:r>
          </a:p>
          <a:p>
            <a:pPr algn="ctr"/>
            <a:endParaRPr lang="ru-RU" sz="28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6528205"/>
      </p:ext>
    </p:extLst>
  </p:cSld>
  <p:clrMapOvr>
    <a:masterClrMapping/>
  </p:clrMapOvr>
  <p:transition spd="slow" advClick="0" advTm="7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17967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136" y="-549455"/>
            <a:ext cx="8272989" cy="7498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19093" y="1550565"/>
            <a:ext cx="497135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Cambria" panose="02040503050406030204" pitchFamily="18" charset="0"/>
              </a:rPr>
              <a:t>Белогорье : 15 лет созидания</a:t>
            </a:r>
            <a:r>
              <a:rPr lang="ru-RU" dirty="0">
                <a:latin typeface="Cambria" panose="02040503050406030204" pitchFamily="18" charset="0"/>
              </a:rPr>
              <a:t> / В. М. Бочкарёв, А. И. Лукьянов, В. В. Овчинников и др. - Белгород : Белгородская областная типография, 2008. - 480 с. : ил. - (55-летию Белгородской области посвящается</a:t>
            </a:r>
            <a:r>
              <a:rPr lang="ru-RU" dirty="0" smtClean="0">
                <a:latin typeface="Cambria" panose="02040503050406030204" pitchFamily="18" charset="0"/>
              </a:rPr>
              <a:t>).</a:t>
            </a:r>
          </a:p>
          <a:p>
            <a:pPr algn="just"/>
            <a:endParaRPr lang="ru-RU" dirty="0">
              <a:latin typeface="Cambria" panose="02040503050406030204" pitchFamily="18" charset="0"/>
            </a:endParaRPr>
          </a:p>
          <a:p>
            <a:pPr algn="just"/>
            <a:r>
              <a:rPr lang="ru-RU" dirty="0" smtClean="0">
                <a:latin typeface="Cambria" panose="02040503050406030204" pitchFamily="18" charset="0"/>
              </a:rPr>
              <a:t>     Книга «Белогорье</a:t>
            </a:r>
            <a:r>
              <a:rPr lang="ru-RU" dirty="0">
                <a:latin typeface="Cambria" panose="02040503050406030204" pitchFamily="18" charset="0"/>
              </a:rPr>
              <a:t>. 15 лет </a:t>
            </a:r>
            <a:r>
              <a:rPr lang="ru-RU" dirty="0" smtClean="0">
                <a:latin typeface="Cambria" panose="02040503050406030204" pitchFamily="18" charset="0"/>
              </a:rPr>
              <a:t>созидания» - </a:t>
            </a:r>
            <a:r>
              <a:rPr lang="ru-RU" dirty="0">
                <a:latin typeface="Cambria" panose="02040503050406030204" pitchFamily="18" charset="0"/>
              </a:rPr>
              <a:t>это хроника в лицах и событиях</a:t>
            </a:r>
            <a:r>
              <a:rPr lang="ru-RU" dirty="0" smtClean="0">
                <a:latin typeface="Cambria" panose="02040503050406030204" pitchFamily="18" charset="0"/>
              </a:rPr>
              <a:t>. Новое </a:t>
            </a:r>
            <a:r>
              <a:rPr lang="ru-RU" dirty="0">
                <a:latin typeface="Cambria" panose="02040503050406030204" pitchFamily="18" charset="0"/>
              </a:rPr>
              <a:t>краеведческое издание представляет собой обзор событий последних пятнадцати лет жизни нашей </a:t>
            </a:r>
            <a:r>
              <a:rPr lang="ru-RU" dirty="0" smtClean="0">
                <a:latin typeface="Cambria" panose="02040503050406030204" pitchFamily="18" charset="0"/>
              </a:rPr>
              <a:t>Белгородчины.</a:t>
            </a:r>
            <a:r>
              <a:rPr lang="ru-RU" dirty="0">
                <a:latin typeface="Cambria" panose="02040503050406030204" pitchFamily="18" charset="0"/>
              </a:rPr>
              <a:t> 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53"/>
          <a:stretch/>
        </p:blipFill>
        <p:spPr>
          <a:xfrm>
            <a:off x="1325034" y="737440"/>
            <a:ext cx="4092511" cy="5571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6928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8000">
        <p:pull/>
      </p:transition>
    </mc:Choice>
    <mc:Fallback>
      <p:transition spd="slow" advClick="0" advTm="8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0043" y="1677912"/>
            <a:ext cx="47588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Cambria" panose="02040503050406030204" pitchFamily="18" charset="0"/>
              </a:rPr>
              <a:t>Белгородоведение:</a:t>
            </a:r>
            <a:r>
              <a:rPr lang="ru-RU" dirty="0">
                <a:latin typeface="Cambria" panose="02040503050406030204" pitchFamily="18" charset="0"/>
              </a:rPr>
              <a:t> учебник для общеобразовательных учреждений / под ред. В</a:t>
            </a:r>
            <a:r>
              <a:rPr lang="ru-RU" dirty="0" smtClean="0">
                <a:latin typeface="Cambria" panose="02040503050406030204" pitchFamily="18" charset="0"/>
              </a:rPr>
              <a:t>. А</a:t>
            </a:r>
            <a:r>
              <a:rPr lang="ru-RU" dirty="0">
                <a:latin typeface="Cambria" panose="02040503050406030204" pitchFamily="18" charset="0"/>
              </a:rPr>
              <a:t>. Шаповалова. – Белгород: </a:t>
            </a:r>
            <a:r>
              <a:rPr lang="ru-RU" dirty="0" smtClean="0">
                <a:latin typeface="Cambria" panose="02040503050406030204" pitchFamily="18" charset="0"/>
              </a:rPr>
              <a:t>БелГУ</a:t>
            </a:r>
            <a:r>
              <a:rPr lang="ru-RU" dirty="0">
                <a:latin typeface="Cambria" panose="02040503050406030204" pitchFamily="18" charset="0"/>
              </a:rPr>
              <a:t>, 2002. – 409, </a:t>
            </a:r>
            <a:r>
              <a:rPr lang="ru-RU" dirty="0" smtClean="0">
                <a:latin typeface="Cambria" panose="02040503050406030204" pitchFamily="18" charset="0"/>
              </a:rPr>
              <a:t>с</a:t>
            </a:r>
            <a:r>
              <a:rPr lang="ru-RU" dirty="0">
                <a:latin typeface="Cambria" panose="02040503050406030204" pitchFamily="18" charset="0"/>
              </a:rPr>
              <a:t>.: ил</a:t>
            </a:r>
            <a:r>
              <a:rPr lang="ru-RU" dirty="0" smtClean="0">
                <a:latin typeface="Cambria" panose="02040503050406030204" pitchFamily="18" charset="0"/>
              </a:rPr>
              <a:t>.</a:t>
            </a:r>
          </a:p>
          <a:p>
            <a:pPr algn="just"/>
            <a:endParaRPr lang="ru-RU" dirty="0" smtClean="0">
              <a:latin typeface="Cambria" panose="02040503050406030204" pitchFamily="18" charset="0"/>
            </a:endParaRPr>
          </a:p>
          <a:p>
            <a:pPr algn="just"/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smtClean="0">
                <a:latin typeface="Cambria" panose="02040503050406030204" pitchFamily="18" charset="0"/>
              </a:rPr>
              <a:t>    Учебник </a:t>
            </a:r>
            <a:r>
              <a:rPr lang="ru-RU" dirty="0">
                <a:latin typeface="Cambria" panose="02040503050406030204" pitchFamily="18" charset="0"/>
              </a:rPr>
              <a:t>«</a:t>
            </a:r>
            <a:r>
              <a:rPr lang="ru-RU" dirty="0" smtClean="0">
                <a:latin typeface="Cambria" panose="02040503050406030204" pitchFamily="18" charset="0"/>
              </a:rPr>
              <a:t>Белгородоведение» </a:t>
            </a:r>
            <a:r>
              <a:rPr lang="ru-RU" dirty="0">
                <a:latin typeface="Cambria" panose="02040503050406030204" pitchFamily="18" charset="0"/>
              </a:rPr>
              <a:t>включает разнообразный материал по истории, географии, биологии, экономике и культуре Белгородской области, а также материал по организации историко-краеведческой работы.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8895" y="777321"/>
            <a:ext cx="3897429" cy="5303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3637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8000">
        <p:split orient="vert"/>
      </p:transition>
    </mc:Choice>
    <mc:Fallback>
      <p:transition spd="slow" advClick="0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3236</TotalTime>
  <Words>1226</Words>
  <Application>Microsoft Office PowerPoint</Application>
  <PresentationFormat>Произвольный</PresentationFormat>
  <Paragraphs>90</Paragraphs>
  <Slides>22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ОАО "Белгородская сбытовая компания"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Dubovoe</dc:creator>
  <cp:lastModifiedBy>comp</cp:lastModifiedBy>
  <cp:revision>295</cp:revision>
  <dcterms:created xsi:type="dcterms:W3CDTF">2018-11-05T07:40:17Z</dcterms:created>
  <dcterms:modified xsi:type="dcterms:W3CDTF">2019-05-07T11:14:00Z</dcterms:modified>
</cp:coreProperties>
</file>